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1" r:id="rId2"/>
    <p:sldId id="268" r:id="rId3"/>
    <p:sldId id="269" r:id="rId4"/>
    <p:sldId id="270" r:id="rId5"/>
    <p:sldId id="273" r:id="rId6"/>
    <p:sldId id="274" r:id="rId7"/>
    <p:sldId id="275" r:id="rId8"/>
    <p:sldId id="276" r:id="rId9"/>
    <p:sldId id="277"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B4C71EC6-210F-42DE-9C53-41977AD35B3D}" type="datetimeFigureOut">
              <a:rPr lang="ru-RU" smtClean="0"/>
              <a:t>22.01.2021</a:t>
            </a:fld>
            <a:endParaRPr lang="ru-RU"/>
          </a:p>
        </p:txBody>
      </p:sp>
      <p:sp>
        <p:nvSpPr>
          <p:cNvPr id="16" name="Номер слайда 15"/>
          <p:cNvSpPr>
            <a:spLocks noGrp="1"/>
          </p:cNvSpPr>
          <p:nvPr>
            <p:ph type="sldNum" sz="quarter" idx="11"/>
          </p:nvPr>
        </p:nvSpPr>
        <p:spPr/>
        <p:txBody>
          <a:bodyPr/>
          <a:lstStyle/>
          <a:p>
            <a:fld id="{B19B0651-EE4F-4900-A07F-96A6BFA9D0F0}" type="slidenum">
              <a:rPr lang="ru-RU" smtClean="0"/>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Объект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B4C71EC6-210F-42DE-9C53-41977AD35B3D}" type="datetimeFigureOut">
              <a:rPr lang="ru-RU" smtClean="0"/>
              <a:t>22.01.2021</a:t>
            </a:fld>
            <a:endParaRPr lang="ru-RU"/>
          </a:p>
        </p:txBody>
      </p:sp>
      <p:sp>
        <p:nvSpPr>
          <p:cNvPr id="15" name="Номер слайда 14"/>
          <p:cNvSpPr>
            <a:spLocks noGrp="1"/>
          </p:cNvSpPr>
          <p:nvPr>
            <p:ph type="sldNum" sz="quarter" idx="15"/>
          </p:nvPr>
        </p:nvSpPr>
        <p:spPr/>
        <p:txBody>
          <a:bodyPr/>
          <a:lstStyle>
            <a:lvl1pPr algn="ctr">
              <a:defRPr/>
            </a:lvl1pPr>
          </a:lstStyle>
          <a:p>
            <a:fld id="{B19B0651-EE4F-4900-A07F-96A6BFA9D0F0}" type="slidenum">
              <a:rPr lang="ru-RU" smtClean="0"/>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B4C71EC6-210F-42DE-9C53-41977AD35B3D}" type="datetimeFigureOut">
              <a:rPr lang="ru-RU" smtClean="0"/>
              <a:t>22.01.2021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B4C71EC6-210F-42DE-9C53-41977AD35B3D}" type="datetimeFigureOut">
              <a:rPr lang="ru-RU" smtClean="0"/>
              <a:t>22.01.2021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Объект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B4C71EC6-210F-42DE-9C53-41977AD35B3D}" type="datetimeFigureOut">
              <a:rPr lang="ru-RU" smtClean="0"/>
              <a:t>22.01.2021</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Объект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Объект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B4C71EC6-210F-42DE-9C53-41977AD35B3D}" type="datetimeFigureOut">
              <a:rPr lang="ru-RU" smtClean="0"/>
              <a:t>22.01.2021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22.01.2021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9" name="Объект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B4C71EC6-210F-42DE-9C53-41977AD35B3D}" type="datetimeFigureOut">
              <a:rPr lang="ru-RU" smtClean="0"/>
              <a:t>22.01.2021</a:t>
            </a:fld>
            <a:endParaRPr lang="ru-RU"/>
          </a:p>
        </p:txBody>
      </p:sp>
      <p:sp>
        <p:nvSpPr>
          <p:cNvPr id="9" name="Номер слайда 8"/>
          <p:cNvSpPr>
            <a:spLocks noGrp="1"/>
          </p:cNvSpPr>
          <p:nvPr>
            <p:ph type="sldNum" sz="quarter" idx="15"/>
          </p:nvPr>
        </p:nvSpPr>
        <p:spPr/>
        <p:txBody>
          <a:bodyPr/>
          <a:lstStyle/>
          <a:p>
            <a:fld id="{B19B0651-EE4F-4900-A07F-96A6BFA9D0F0}" type="slidenum">
              <a:rPr lang="ru-RU" smtClean="0"/>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B4C71EC6-210F-42DE-9C53-41977AD35B3D}" type="datetimeFigureOut">
              <a:rPr lang="ru-RU" smtClean="0"/>
              <a:t>22.01.2021</a:t>
            </a:fld>
            <a:endParaRPr lang="ru-RU"/>
          </a:p>
        </p:txBody>
      </p:sp>
      <p:sp>
        <p:nvSpPr>
          <p:cNvPr id="9" name="Номер слайда 8"/>
          <p:cNvSpPr>
            <a:spLocks noGrp="1"/>
          </p:cNvSpPr>
          <p:nvPr>
            <p:ph type="sldNum" sz="quarter" idx="11"/>
          </p:nvPr>
        </p:nvSpPr>
        <p:spPr/>
        <p:txBody>
          <a:bodyPr/>
          <a:lstStyle/>
          <a:p>
            <a:fld id="{B19B0651-EE4F-4900-A07F-96A6BFA9D0F0}" type="slidenum">
              <a:rPr lang="ru-RU" smtClean="0"/>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22.01.2021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22.01.2021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B4C71EC6-210F-42DE-9C53-41977AD35B3D}" type="datetimeFigureOut">
              <a:rPr lang="ru-RU" smtClean="0"/>
              <a:t>22.01.2021</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B19B0651-EE4F-4900-A07F-96A6BFA9D0F0}" type="slidenum">
              <a:rPr lang="ru-RU" smtClean="0"/>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1"/>
          <p:cNvSpPr>
            <a:spLocks noGrp="1"/>
          </p:cNvSpPr>
          <p:nvPr>
            <p:ph type="subTitle" idx="1"/>
          </p:nvPr>
        </p:nvSpPr>
        <p:spPr>
          <a:xfrm>
            <a:off x="457200" y="3789040"/>
            <a:ext cx="8305800" cy="2736304"/>
          </a:xfrm>
        </p:spPr>
        <p:txBody>
          <a:bodyPr/>
          <a:lstStyle/>
          <a:p>
            <a:pPr indent="432000" algn="just"/>
            <a:r>
              <a:rPr lang="ru-RU" b="1" i="1" dirty="0">
                <a:solidFill>
                  <a:srgbClr val="FF0000"/>
                </a:solidFill>
                <a:latin typeface="Times New Roman" panose="02020603050405020304" pitchFamily="18" charset="0"/>
                <a:cs typeface="Times New Roman" panose="02020603050405020304" pitchFamily="18" charset="0"/>
              </a:rPr>
              <a:t>Диагностика автомобильных дорог </a:t>
            </a:r>
            <a:r>
              <a:rPr lang="ru-RU" dirty="0">
                <a:solidFill>
                  <a:schemeClr val="bg1"/>
                </a:solidFill>
                <a:latin typeface="Times New Roman" panose="02020603050405020304" pitchFamily="18" charset="0"/>
                <a:cs typeface="Times New Roman" panose="02020603050405020304" pitchFamily="18" charset="0"/>
              </a:rPr>
              <a:t>– обследование, сбор и анализ информации о параметрах, характеристиках и условиях функционирования дорог и дорожных сооружений, наличии дефектов и причин их появления, характеристиках транспортных потоков, необходимой для оценки и прогноза состояния дорог и дорожных сооружений в процессе дальнейшей эксплуатации.</a:t>
            </a:r>
          </a:p>
        </p:txBody>
      </p:sp>
      <p:sp>
        <p:nvSpPr>
          <p:cNvPr id="3" name="Заголовок 2"/>
          <p:cNvSpPr>
            <a:spLocks noGrp="1"/>
          </p:cNvSpPr>
          <p:nvPr>
            <p:ph type="ctrTitle"/>
          </p:nvPr>
        </p:nvSpPr>
        <p:spPr>
          <a:xfrm>
            <a:off x="468319" y="620688"/>
            <a:ext cx="8305800" cy="1981200"/>
          </a:xfrm>
        </p:spPr>
        <p:txBody>
          <a:bodyPr/>
          <a:lstStyle/>
          <a:p>
            <a:r>
              <a:rPr lang="ru-RU" sz="3200" b="1" dirty="0" smtClean="0">
                <a:solidFill>
                  <a:schemeClr val="bg1"/>
                </a:solidFill>
                <a:effectLst/>
                <a:latin typeface="Times New Roman" panose="02020603050405020304" pitchFamily="18" charset="0"/>
                <a:cs typeface="Times New Roman" panose="02020603050405020304" pitchFamily="18" charset="0"/>
              </a:rPr>
              <a:t>ЦЕЛЬ И ЗАДАЧИ ДИАГНОСТИКИ АВТОМОБИЛЬНЫХ ДОРОГ</a:t>
            </a:r>
            <a:endParaRPr lang="ru-RU" sz="32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62845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908720"/>
            <a:ext cx="8229600" cy="5187280"/>
          </a:xfrm>
        </p:spPr>
        <p:txBody>
          <a:bodyPr>
            <a:normAutofit/>
          </a:bodyPr>
          <a:lstStyle/>
          <a:p>
            <a:pPr marL="0" indent="432000" algn="just">
              <a:buNone/>
            </a:pPr>
            <a:r>
              <a:rPr lang="ru-RU" sz="2400" b="1" dirty="0" smtClean="0">
                <a:solidFill>
                  <a:srgbClr val="FF0000"/>
                </a:solidFill>
                <a:latin typeface="Times New Roman" panose="02020603050405020304" pitchFamily="18" charset="0"/>
                <a:cs typeface="Times New Roman" panose="02020603050405020304" pitchFamily="18" charset="0"/>
              </a:rPr>
              <a:t>Целью диагностики автомобильных дорог </a:t>
            </a:r>
            <a:r>
              <a:rPr lang="ru-RU" sz="2400" b="1" dirty="0">
                <a:solidFill>
                  <a:srgbClr val="FF0000"/>
                </a:solidFill>
                <a:latin typeface="Times New Roman" panose="02020603050405020304" pitchFamily="18" charset="0"/>
                <a:cs typeface="Times New Roman" panose="02020603050405020304" pitchFamily="18" charset="0"/>
              </a:rPr>
              <a:t>является </a:t>
            </a:r>
            <a:r>
              <a:rPr lang="ru-RU" sz="2400" dirty="0">
                <a:solidFill>
                  <a:schemeClr val="bg1"/>
                </a:solidFill>
                <a:latin typeface="Times New Roman" panose="02020603050405020304" pitchFamily="18" charset="0"/>
                <a:cs typeface="Times New Roman" panose="02020603050405020304" pitchFamily="18" charset="0"/>
              </a:rPr>
              <a:t>получение полной и объективной информации об их состоянии для обеспечения эффективного решения задач, связанных с обеспечением и поддержанием высоких потребительских свойств эксплуатируемых автомобильных дорог, к которым относятся основные транспортно-эксплуатационные показатели, вытекающие из функционального назначения автомобильных дорог как транспортных сооружений. Оценка состояния дорог и планирование ремонтных работ по этим критериям позволяют соединить интересы дорожной отрасли и пользователей дорог.</a:t>
            </a:r>
          </a:p>
          <a:p>
            <a:pPr marL="0" indent="0">
              <a:buNone/>
            </a:pPr>
            <a:endParaRPr lang="ru-RU" dirty="0"/>
          </a:p>
        </p:txBody>
      </p:sp>
    </p:spTree>
    <p:extLst>
      <p:ext uri="{BB962C8B-B14F-4D97-AF65-F5344CB8AC3E}">
        <p14:creationId xmlns:p14="http://schemas.microsoft.com/office/powerpoint/2010/main" val="3553340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9935" y="4509120"/>
            <a:ext cx="8229600" cy="1226840"/>
          </a:xfrm>
        </p:spPr>
        <p:txBody>
          <a:bodyPr>
            <a:normAutofit/>
          </a:bodyPr>
          <a:lstStyle/>
          <a:p>
            <a:pPr marL="0" indent="0">
              <a:buNone/>
            </a:pPr>
            <a:r>
              <a:rPr lang="ru-RU" sz="2200" dirty="0">
                <a:solidFill>
                  <a:schemeClr val="bg1"/>
                </a:solidFill>
                <a:latin typeface="Times New Roman" panose="02020603050405020304" pitchFamily="18" charset="0"/>
                <a:cs typeface="Times New Roman" panose="02020603050405020304" pitchFamily="18" charset="0"/>
              </a:rPr>
              <a:t>Рис. 4.1. Планирование и выполнение ремонтных работ на основе результатов диагностики автомобильных дорог</a:t>
            </a:r>
          </a:p>
        </p:txBody>
      </p:sp>
      <p:pic>
        <p:nvPicPr>
          <p:cNvPr id="4" name="Рисунок 3" descr="C:\Users\Админ\AppData\Local\Temp\Rar$EXa0.872\Том 2\index_files\x7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0406" y="1196752"/>
            <a:ext cx="8180070" cy="2895600"/>
          </a:xfrm>
          <a:prstGeom prst="rect">
            <a:avLst/>
          </a:prstGeom>
          <a:noFill/>
          <a:ln>
            <a:noFill/>
          </a:ln>
        </p:spPr>
      </p:pic>
    </p:spTree>
    <p:extLst>
      <p:ext uri="{BB962C8B-B14F-4D97-AF65-F5344CB8AC3E}">
        <p14:creationId xmlns:p14="http://schemas.microsoft.com/office/powerpoint/2010/main" val="35833025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524000"/>
            <a:ext cx="8229600" cy="5217368"/>
          </a:xfrm>
        </p:spPr>
        <p:txBody>
          <a:bodyPr>
            <a:normAutofit fontScale="70000" lnSpcReduction="20000"/>
          </a:bodyPr>
          <a:lstStyle/>
          <a:p>
            <a:pPr lvl="0"/>
            <a:r>
              <a:rPr lang="ru-RU" sz="2900" dirty="0">
                <a:solidFill>
                  <a:schemeClr val="bg1"/>
                </a:solidFill>
                <a:latin typeface="Times New Roman" panose="02020603050405020304" pitchFamily="18" charset="0"/>
                <a:cs typeface="Times New Roman" panose="02020603050405020304" pitchFamily="18" charset="0"/>
              </a:rPr>
              <a:t>планирование работ по ремонту и содержанию дорог;</a:t>
            </a:r>
          </a:p>
          <a:p>
            <a:pPr lvl="0"/>
            <a:r>
              <a:rPr lang="ru-RU" sz="2900" dirty="0">
                <a:solidFill>
                  <a:schemeClr val="bg1"/>
                </a:solidFill>
                <a:latin typeface="Times New Roman" panose="02020603050405020304" pitchFamily="18" charset="0"/>
                <a:cs typeface="Times New Roman" panose="02020603050405020304" pitchFamily="18" charset="0"/>
              </a:rPr>
              <a:t>паспортизация автомобильных дорог;</a:t>
            </a:r>
          </a:p>
          <a:p>
            <a:pPr lvl="0"/>
            <a:r>
              <a:rPr lang="ru-RU" sz="2900" dirty="0">
                <a:solidFill>
                  <a:schemeClr val="bg1"/>
                </a:solidFill>
                <a:latin typeface="Times New Roman" panose="02020603050405020304" pitchFamily="18" charset="0"/>
                <a:cs typeface="Times New Roman" panose="02020603050405020304" pitchFamily="18" charset="0"/>
              </a:rPr>
              <a:t>инвентаризация автомобильных дорог;</a:t>
            </a:r>
          </a:p>
          <a:p>
            <a:pPr lvl="0"/>
            <a:r>
              <a:rPr lang="ru-RU" sz="2900" dirty="0">
                <a:solidFill>
                  <a:schemeClr val="bg1"/>
                </a:solidFill>
                <a:latin typeface="Times New Roman" panose="02020603050405020304" pitchFamily="18" charset="0"/>
                <a:cs typeface="Times New Roman" panose="02020603050405020304" pitchFamily="18" charset="0"/>
              </a:rPr>
              <a:t>разработка технико-экономических обоснований по реконструкции и развитию дорожной сети с выбором приоритетных объектов;</a:t>
            </a:r>
          </a:p>
          <a:p>
            <a:pPr lvl="0"/>
            <a:r>
              <a:rPr lang="ru-RU" sz="2900" dirty="0">
                <a:solidFill>
                  <a:schemeClr val="bg1"/>
                </a:solidFill>
                <a:latin typeface="Times New Roman" panose="02020603050405020304" pitchFamily="18" charset="0"/>
                <a:cs typeface="Times New Roman" panose="02020603050405020304" pitchFamily="18" charset="0"/>
              </a:rPr>
              <a:t>разработка проектов ремонта и реконструкции автомобильных дорог; разработка программ повышения безопасности движения;</a:t>
            </a:r>
          </a:p>
          <a:p>
            <a:pPr lvl="0"/>
            <a:r>
              <a:rPr lang="ru-RU" sz="2900" dirty="0">
                <a:solidFill>
                  <a:schemeClr val="bg1"/>
                </a:solidFill>
                <a:latin typeface="Times New Roman" panose="02020603050405020304" pitchFamily="18" charset="0"/>
                <a:cs typeface="Times New Roman" panose="02020603050405020304" pitchFamily="18" charset="0"/>
              </a:rPr>
              <a:t>разработка программ обеспечения сохранности автомобильных дорог;</a:t>
            </a:r>
          </a:p>
          <a:p>
            <a:pPr lvl="0"/>
            <a:r>
              <a:rPr lang="ru-RU" sz="2900" dirty="0">
                <a:solidFill>
                  <a:schemeClr val="bg1"/>
                </a:solidFill>
                <a:latin typeface="Times New Roman" panose="02020603050405020304" pitchFamily="18" charset="0"/>
                <a:cs typeface="Times New Roman" panose="02020603050405020304" pitchFamily="18" charset="0"/>
              </a:rPr>
              <a:t>разработка маршрутов проезда автотранспортных средств с тяжеловесными и крупногабаритными грузами;</a:t>
            </a:r>
          </a:p>
          <a:p>
            <a:pPr lvl="0"/>
            <a:r>
              <a:rPr lang="ru-RU" sz="2900" dirty="0">
                <a:solidFill>
                  <a:schemeClr val="bg1"/>
                </a:solidFill>
                <a:latin typeface="Times New Roman" panose="02020603050405020304" pitchFamily="18" charset="0"/>
                <a:cs typeface="Times New Roman" panose="02020603050405020304" pitchFamily="18" charset="0"/>
              </a:rPr>
              <a:t>разработка мероприятий по временному ограничению движения автотранспортных средств;</a:t>
            </a:r>
          </a:p>
          <a:p>
            <a:pPr lvl="0"/>
            <a:r>
              <a:rPr lang="ru-RU" sz="2900" dirty="0">
                <a:solidFill>
                  <a:schemeClr val="bg1"/>
                </a:solidFill>
                <a:latin typeface="Times New Roman" panose="02020603050405020304" pitchFamily="18" charset="0"/>
                <a:cs typeface="Times New Roman" panose="02020603050405020304" pitchFamily="18" charset="0"/>
              </a:rPr>
              <a:t>контроль состояния дорог по условиям соответствия требованиям обеспечения безопасности движения;</a:t>
            </a:r>
          </a:p>
          <a:p>
            <a:pPr lvl="0"/>
            <a:r>
              <a:rPr lang="ru-RU" sz="2900" dirty="0">
                <a:solidFill>
                  <a:schemeClr val="bg1"/>
                </a:solidFill>
                <a:latin typeface="Times New Roman" panose="02020603050405020304" pitchFamily="18" charset="0"/>
                <a:cs typeface="Times New Roman" panose="02020603050405020304" pitchFamily="18" charset="0"/>
              </a:rPr>
              <a:t>надзор за качеством дорожных работ;</a:t>
            </a:r>
          </a:p>
          <a:p>
            <a:pPr lvl="0"/>
            <a:r>
              <a:rPr lang="ru-RU" sz="2900" dirty="0">
                <a:solidFill>
                  <a:schemeClr val="bg1"/>
                </a:solidFill>
                <a:latin typeface="Times New Roman" panose="02020603050405020304" pitchFamily="18" charset="0"/>
                <a:cs typeface="Times New Roman" panose="02020603050405020304" pitchFamily="18" charset="0"/>
              </a:rPr>
              <a:t>формирование общего статистического анализа состояния дорожной сети и прогнозов её изменения и т.д.</a:t>
            </a:r>
          </a:p>
          <a:p>
            <a:pPr marL="0" indent="0">
              <a:buNone/>
            </a:pPr>
            <a:endParaRPr lang="ru-RU" dirty="0"/>
          </a:p>
        </p:txBody>
      </p:sp>
      <p:sp>
        <p:nvSpPr>
          <p:cNvPr id="3" name="Заголовок 2"/>
          <p:cNvSpPr>
            <a:spLocks noGrp="1"/>
          </p:cNvSpPr>
          <p:nvPr>
            <p:ph type="title"/>
          </p:nvPr>
        </p:nvSpPr>
        <p:spPr>
          <a:xfrm>
            <a:off x="457200" y="404664"/>
            <a:ext cx="8229600" cy="966936"/>
          </a:xfrm>
        </p:spPr>
        <p:txBody>
          <a:bodyPr>
            <a:normAutofit/>
          </a:bodyPr>
          <a:lstStyle/>
          <a:p>
            <a:r>
              <a:rPr lang="ru-RU" sz="2400" b="1" dirty="0" smtClean="0">
                <a:solidFill>
                  <a:schemeClr val="bg1"/>
                </a:solidFill>
                <a:effectLst/>
                <a:latin typeface="Times New Roman" panose="02020603050405020304" pitchFamily="18" charset="0"/>
                <a:cs typeface="Times New Roman" panose="02020603050405020304" pitchFamily="18" charset="0"/>
              </a:rPr>
              <a:t>ЗАДАЧИ, РЕШАЕМЫЕ НА ОСНОВЕ РЕЗУЛЬТАТОВ ДИАГНОСТИКИ:</a:t>
            </a:r>
            <a:endParaRPr lang="ru-RU" sz="24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5546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23528" y="5013176"/>
            <a:ext cx="8229600" cy="1403648"/>
          </a:xfrm>
        </p:spPr>
        <p:txBody>
          <a:bodyPr>
            <a:normAutofit/>
          </a:bodyPr>
          <a:lstStyle/>
          <a:p>
            <a:pPr marL="0" indent="0">
              <a:buNone/>
            </a:pPr>
            <a:r>
              <a:rPr lang="ru-RU" sz="2400" dirty="0">
                <a:solidFill>
                  <a:schemeClr val="bg1"/>
                </a:solidFill>
                <a:latin typeface="Times New Roman" panose="02020603050405020304" pitchFamily="18" charset="0"/>
                <a:cs typeface="Times New Roman" panose="02020603050405020304" pitchFamily="18" charset="0"/>
              </a:rPr>
              <a:t>Рис. </a:t>
            </a:r>
            <a:r>
              <a:rPr lang="kk-KZ" sz="2400" dirty="0">
                <a:solidFill>
                  <a:schemeClr val="bg1"/>
                </a:solidFill>
                <a:latin typeface="Times New Roman" panose="02020603050405020304" pitchFamily="18" charset="0"/>
                <a:cs typeface="Times New Roman" panose="02020603050405020304" pitchFamily="18" charset="0"/>
              </a:rPr>
              <a:t>4</a:t>
            </a:r>
            <a:r>
              <a:rPr lang="ru-RU" sz="2400" dirty="0">
                <a:solidFill>
                  <a:schemeClr val="bg1"/>
                </a:solidFill>
                <a:latin typeface="Times New Roman" panose="02020603050405020304" pitchFamily="18" charset="0"/>
                <a:cs typeface="Times New Roman" panose="02020603050405020304" pitchFamily="18" charset="0"/>
              </a:rPr>
              <a:t>.2. Блок-схема управления состоянием дорог</a:t>
            </a:r>
          </a:p>
        </p:txBody>
      </p:sp>
      <p:pic>
        <p:nvPicPr>
          <p:cNvPr id="4" name="Рисунок 3" descr="C:\Users\Админ\AppData\Local\Temp\Rar$EXa0.872\Том 2\index_files\x7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476672"/>
            <a:ext cx="7010400" cy="4373880"/>
          </a:xfrm>
          <a:prstGeom prst="rect">
            <a:avLst/>
          </a:prstGeom>
          <a:noFill/>
          <a:ln>
            <a:noFill/>
          </a:ln>
        </p:spPr>
      </p:pic>
    </p:spTree>
    <p:extLst>
      <p:ext uri="{BB962C8B-B14F-4D97-AF65-F5344CB8AC3E}">
        <p14:creationId xmlns:p14="http://schemas.microsoft.com/office/powerpoint/2010/main" val="732557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524000"/>
            <a:ext cx="8229600" cy="5073352"/>
          </a:xfrm>
        </p:spPr>
        <p:txBody>
          <a:bodyPr>
            <a:normAutofit fontScale="85000" lnSpcReduction="20000"/>
          </a:bodyPr>
          <a:lstStyle/>
          <a:p>
            <a:pPr lvl="0"/>
            <a:r>
              <a:rPr lang="ru-RU" dirty="0">
                <a:solidFill>
                  <a:schemeClr val="bg1"/>
                </a:solidFill>
                <a:latin typeface="Times New Roman" panose="02020603050405020304" pitchFamily="18" charset="0"/>
                <a:cs typeface="Times New Roman" panose="02020603050405020304" pitchFamily="18" charset="0"/>
              </a:rPr>
              <a:t>при сдаче дороги в эксплуатацию после строительства с целью определения начального фактического транспортно-эксплуатационного состояния и сопоставления с нормативными требованиями;</a:t>
            </a:r>
          </a:p>
          <a:p>
            <a:pPr lvl="0"/>
            <a:r>
              <a:rPr lang="ru-RU" dirty="0">
                <a:solidFill>
                  <a:schemeClr val="bg1"/>
                </a:solidFill>
                <a:latin typeface="Times New Roman" panose="02020603050405020304" pitchFamily="18" charset="0"/>
                <a:cs typeface="Times New Roman" panose="02020603050405020304" pitchFamily="18" charset="0"/>
              </a:rPr>
              <a:t>периодически в процессе эксплуатации для контроля за динамикой изменения состояния дороги, прогнозирования этого изменения и планирования работ по ремонту и содержанию;</a:t>
            </a:r>
          </a:p>
          <a:p>
            <a:pPr lvl="0"/>
            <a:r>
              <a:rPr lang="ru-RU" dirty="0">
                <a:solidFill>
                  <a:schemeClr val="bg1"/>
                </a:solidFill>
                <a:latin typeface="Times New Roman" panose="02020603050405020304" pitchFamily="18" charset="0"/>
                <a:cs typeface="Times New Roman" panose="02020603050405020304" pitchFamily="18" charset="0"/>
              </a:rPr>
              <a:t>при разработке плана мероприятий или проекта реконструкции, капитального ремонта или ремонта для определения ожидаемого транспортно-эксплуатационного состояния, сопоставления его с нормативными требованиями и оценки эффективности намеченных работ;</a:t>
            </a:r>
          </a:p>
          <a:p>
            <a:pPr lvl="0"/>
            <a:r>
              <a:rPr lang="ru-RU" dirty="0">
                <a:solidFill>
                  <a:schemeClr val="bg1"/>
                </a:solidFill>
                <a:latin typeface="Times New Roman" panose="02020603050405020304" pitchFamily="18" charset="0"/>
                <a:cs typeface="Times New Roman" panose="02020603050405020304" pitchFamily="18" charset="0"/>
              </a:rPr>
              <a:t>после выполнения работ по реконструкции, капитальному ремонту и ремонту на участках выполнения этих работ с целью определения фактического изменения транспортно-эксплуатационного состояния дорог.</a:t>
            </a:r>
          </a:p>
          <a:p>
            <a:pPr marL="0" indent="0">
              <a:buNone/>
            </a:pPr>
            <a:endParaRPr lang="ru-RU" dirty="0"/>
          </a:p>
        </p:txBody>
      </p:sp>
      <p:sp>
        <p:nvSpPr>
          <p:cNvPr id="3" name="Заголовок 2"/>
          <p:cNvSpPr>
            <a:spLocks noGrp="1"/>
          </p:cNvSpPr>
          <p:nvPr>
            <p:ph type="title"/>
          </p:nvPr>
        </p:nvSpPr>
        <p:spPr/>
        <p:txBody>
          <a:bodyPr>
            <a:normAutofit/>
          </a:bodyPr>
          <a:lstStyle/>
          <a:p>
            <a:r>
              <a:rPr lang="ru-RU" sz="3200" b="1" dirty="0">
                <a:solidFill>
                  <a:schemeClr val="bg1"/>
                </a:solidFill>
                <a:effectLst/>
                <a:latin typeface="Times New Roman" panose="02020603050405020304" pitchFamily="18" charset="0"/>
                <a:cs typeface="Times New Roman" panose="02020603050405020304" pitchFamily="18" charset="0"/>
              </a:rPr>
              <a:t>Диагностику, оценку качества и состояния автомобильных дорог производят:</a:t>
            </a:r>
            <a:endParaRPr lang="ru-RU" sz="32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44798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3986371106"/>
              </p:ext>
            </p:extLst>
          </p:nvPr>
        </p:nvGraphicFramePr>
        <p:xfrm>
          <a:off x="479260" y="476672"/>
          <a:ext cx="8324070" cy="6033315"/>
        </p:xfrm>
        <a:graphic>
          <a:graphicData uri="http://schemas.openxmlformats.org/drawingml/2006/table">
            <a:tbl>
              <a:tblPr firstRow="1" firstCol="1" bandRow="1">
                <a:tableStyleId>{5C22544A-7EE6-4342-B048-85BDC9FD1C3A}</a:tableStyleId>
              </a:tblPr>
              <a:tblGrid>
                <a:gridCol w="312985">
                  <a:extLst>
                    <a:ext uri="{9D8B030D-6E8A-4147-A177-3AD203B41FA5}">
                      <a16:colId xmlns:a16="http://schemas.microsoft.com/office/drawing/2014/main" val="1575738527"/>
                    </a:ext>
                  </a:extLst>
                </a:gridCol>
                <a:gridCol w="2123571">
                  <a:extLst>
                    <a:ext uri="{9D8B030D-6E8A-4147-A177-3AD203B41FA5}">
                      <a16:colId xmlns:a16="http://schemas.microsoft.com/office/drawing/2014/main" val="2222386357"/>
                    </a:ext>
                  </a:extLst>
                </a:gridCol>
                <a:gridCol w="2644457">
                  <a:extLst>
                    <a:ext uri="{9D8B030D-6E8A-4147-A177-3AD203B41FA5}">
                      <a16:colId xmlns:a16="http://schemas.microsoft.com/office/drawing/2014/main" val="495644625"/>
                    </a:ext>
                  </a:extLst>
                </a:gridCol>
                <a:gridCol w="3243057">
                  <a:extLst>
                    <a:ext uri="{9D8B030D-6E8A-4147-A177-3AD203B41FA5}">
                      <a16:colId xmlns:a16="http://schemas.microsoft.com/office/drawing/2014/main" val="908367784"/>
                    </a:ext>
                  </a:extLst>
                </a:gridCol>
              </a:tblGrid>
              <a:tr h="538833">
                <a:tc>
                  <a:txBody>
                    <a:bodyPr/>
                    <a:lstStyle/>
                    <a:p>
                      <a:pPr>
                        <a:lnSpc>
                          <a:spcPct val="107000"/>
                        </a:lnSpc>
                        <a:spcAft>
                          <a:spcPts val="0"/>
                        </a:spcAft>
                      </a:pPr>
                      <a:r>
                        <a:rPr lang="ru-RU" sz="1400" b="1" dirty="0">
                          <a:solidFill>
                            <a:schemeClr val="bg1"/>
                          </a:solidFill>
                          <a:effectLst/>
                          <a:latin typeface="Times New Roman" panose="02020603050405020304" pitchFamily="18" charset="0"/>
                          <a:cs typeface="Times New Roman" panose="02020603050405020304" pitchFamily="18" charset="0"/>
                        </a:rPr>
                        <a:t>№ п/п</a:t>
                      </a:r>
                      <a:endParaRPr lang="ru-RU" sz="14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2491" marR="22491" marT="0" marB="0" anchor="ctr">
                    <a:solidFill>
                      <a:srgbClr val="FF0000"/>
                    </a:solidFill>
                  </a:tcPr>
                </a:tc>
                <a:tc>
                  <a:txBody>
                    <a:bodyPr/>
                    <a:lstStyle/>
                    <a:p>
                      <a:pPr algn="ctr">
                        <a:lnSpc>
                          <a:spcPct val="107000"/>
                        </a:lnSpc>
                        <a:spcAft>
                          <a:spcPts val="0"/>
                        </a:spcAft>
                      </a:pPr>
                      <a:r>
                        <a:rPr lang="ru-RU" sz="1400" dirty="0">
                          <a:solidFill>
                            <a:schemeClr val="bg1"/>
                          </a:solidFill>
                          <a:effectLst/>
                          <a:latin typeface="Times New Roman" panose="02020603050405020304" pitchFamily="18" charset="0"/>
                          <a:cs typeface="Times New Roman" panose="02020603050405020304" pitchFamily="18" charset="0"/>
                        </a:rPr>
                        <a:t>Вид обследований</a:t>
                      </a:r>
                      <a:endParaRPr lang="ru-RU" sz="1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2491" marR="22491" marT="0" marB="0" anchor="ctr">
                    <a:solidFill>
                      <a:srgbClr val="FF0000"/>
                    </a:solidFill>
                  </a:tcPr>
                </a:tc>
                <a:tc>
                  <a:txBody>
                    <a:bodyPr/>
                    <a:lstStyle/>
                    <a:p>
                      <a:pPr algn="ctr">
                        <a:lnSpc>
                          <a:spcPct val="107000"/>
                        </a:lnSpc>
                        <a:spcAft>
                          <a:spcPts val="0"/>
                        </a:spcAft>
                      </a:pPr>
                      <a:r>
                        <a:rPr lang="ru-RU" sz="1400" dirty="0">
                          <a:solidFill>
                            <a:schemeClr val="bg1"/>
                          </a:solidFill>
                          <a:effectLst/>
                          <a:latin typeface="Times New Roman" panose="02020603050405020304" pitchFamily="18" charset="0"/>
                          <a:cs typeface="Times New Roman" panose="02020603050405020304" pitchFamily="18" charset="0"/>
                        </a:rPr>
                        <a:t>Состав работ</a:t>
                      </a:r>
                      <a:endParaRPr lang="ru-RU" sz="1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2491" marR="22491" marT="0" marB="0" anchor="ctr">
                    <a:solidFill>
                      <a:srgbClr val="FF0000"/>
                    </a:solidFill>
                  </a:tcPr>
                </a:tc>
                <a:tc>
                  <a:txBody>
                    <a:bodyPr/>
                    <a:lstStyle/>
                    <a:p>
                      <a:pPr algn="ctr">
                        <a:lnSpc>
                          <a:spcPct val="107000"/>
                        </a:lnSpc>
                        <a:spcAft>
                          <a:spcPts val="0"/>
                        </a:spcAft>
                      </a:pPr>
                      <a:r>
                        <a:rPr lang="ru-RU" sz="1400" dirty="0">
                          <a:solidFill>
                            <a:schemeClr val="bg1"/>
                          </a:solidFill>
                          <a:effectLst/>
                          <a:latin typeface="Times New Roman" panose="02020603050405020304" pitchFamily="18" charset="0"/>
                          <a:cs typeface="Times New Roman" panose="02020603050405020304" pitchFamily="18" charset="0"/>
                        </a:rPr>
                        <a:t>Область применения</a:t>
                      </a:r>
                      <a:endParaRPr lang="ru-RU" sz="1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2491" marR="22491" marT="0" marB="0" anchor="ctr">
                    <a:solidFill>
                      <a:srgbClr val="FF0000"/>
                    </a:solidFill>
                  </a:tcPr>
                </a:tc>
                <a:extLst>
                  <a:ext uri="{0D108BD9-81ED-4DB2-BD59-A6C34878D82A}">
                    <a16:rowId xmlns:a16="http://schemas.microsoft.com/office/drawing/2014/main" val="180399416"/>
                  </a:ext>
                </a:extLst>
              </a:tr>
              <a:tr h="1092027">
                <a:tc>
                  <a:txBody>
                    <a:bodyPr/>
                    <a:lstStyle/>
                    <a:p>
                      <a:pPr>
                        <a:lnSpc>
                          <a:spcPct val="107000"/>
                        </a:lnSpc>
                        <a:spcAft>
                          <a:spcPts val="0"/>
                        </a:spcAft>
                      </a:pPr>
                      <a:r>
                        <a:rPr lang="ru-RU" sz="1400" b="1" dirty="0">
                          <a:solidFill>
                            <a:schemeClr val="bg1"/>
                          </a:solidFill>
                          <a:effectLst/>
                          <a:latin typeface="Times New Roman" panose="02020603050405020304" pitchFamily="18" charset="0"/>
                          <a:cs typeface="Times New Roman" panose="02020603050405020304" pitchFamily="18" charset="0"/>
                        </a:rPr>
                        <a:t>1</a:t>
                      </a:r>
                      <a:endParaRPr lang="ru-RU" sz="14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2491" marR="22491" marT="0" marB="0">
                    <a:solidFill>
                      <a:srgbClr val="FF0000"/>
                    </a:solidFill>
                  </a:tcPr>
                </a:tc>
                <a:tc>
                  <a:txBody>
                    <a:bodyPr/>
                    <a:lstStyle/>
                    <a:p>
                      <a:pPr indent="180340" algn="just">
                        <a:lnSpc>
                          <a:spcPct val="107000"/>
                        </a:lnSpc>
                        <a:spcAft>
                          <a:spcPts val="0"/>
                        </a:spcAft>
                      </a:pPr>
                      <a:r>
                        <a:rPr lang="ru-RU" sz="1400" b="1" dirty="0">
                          <a:effectLst/>
                          <a:latin typeface="Times New Roman" panose="02020603050405020304" pitchFamily="18" charset="0"/>
                          <a:cs typeface="Times New Roman" panose="02020603050405020304" pitchFamily="18" charset="0"/>
                        </a:rPr>
                        <a:t>Комплексная (первичная) диагностика автомобильных дорог</a:t>
                      </a:r>
                      <a:endParaRPr lang="ru-RU"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2491" marR="22491" marT="0" marB="0">
                    <a:solidFill>
                      <a:schemeClr val="tx1"/>
                    </a:solidFill>
                  </a:tcPr>
                </a:tc>
                <a:tc>
                  <a:txBody>
                    <a:bodyPr/>
                    <a:lstStyle/>
                    <a:p>
                      <a:pPr indent="180340" algn="l">
                        <a:lnSpc>
                          <a:spcPct val="107000"/>
                        </a:lnSpc>
                        <a:spcAft>
                          <a:spcPts val="0"/>
                        </a:spcAft>
                      </a:pPr>
                      <a:r>
                        <a:rPr lang="ru-RU" sz="1200" dirty="0">
                          <a:effectLst/>
                          <a:latin typeface="Times New Roman" panose="02020603050405020304" pitchFamily="18" charset="0"/>
                          <a:cs typeface="Times New Roman" panose="02020603050405020304" pitchFamily="18" charset="0"/>
                        </a:rPr>
                        <a:t>Инструментальное и визуальное обследование по всем параметрам, влияющим на транспортно-эксплуатационное состояние автомобильных дорог</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2491" marR="22491" marT="0" marB="0">
                    <a:solidFill>
                      <a:schemeClr val="tx1"/>
                    </a:solidFill>
                  </a:tcPr>
                </a:tc>
                <a:tc>
                  <a:txBody>
                    <a:bodyPr/>
                    <a:lstStyle/>
                    <a:p>
                      <a:pPr indent="180340" algn="just">
                        <a:lnSpc>
                          <a:spcPct val="107000"/>
                        </a:lnSpc>
                        <a:spcAft>
                          <a:spcPts val="0"/>
                        </a:spcAft>
                      </a:pPr>
                      <a:r>
                        <a:rPr lang="ru-RU" sz="1000">
                          <a:effectLst/>
                          <a:latin typeface="Times New Roman" panose="02020603050405020304" pitchFamily="18" charset="0"/>
                          <a:cs typeface="Times New Roman" panose="02020603050405020304" pitchFamily="18" charset="0"/>
                        </a:rPr>
                        <a:t>Формирование базового банка данных. Инвентаризация и первичная паспортизация автомобильных дорог. Обследование вновь построенных участков. Обследование автомобильных дорог после проведения капитального ремонта и реконструкции. Все области применения, перечисленные в п. 2</a:t>
                      </a:r>
                      <a:endParaRPr lang="ru-RU"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22491" marR="22491" marT="0" marB="0">
                    <a:solidFill>
                      <a:schemeClr val="tx1"/>
                    </a:solidFill>
                  </a:tcPr>
                </a:tc>
                <a:extLst>
                  <a:ext uri="{0D108BD9-81ED-4DB2-BD59-A6C34878D82A}">
                    <a16:rowId xmlns:a16="http://schemas.microsoft.com/office/drawing/2014/main" val="2149767475"/>
                  </a:ext>
                </a:extLst>
              </a:tr>
              <a:tr h="3409700">
                <a:tc>
                  <a:txBody>
                    <a:bodyPr/>
                    <a:lstStyle/>
                    <a:p>
                      <a:pPr algn="ctr">
                        <a:lnSpc>
                          <a:spcPct val="107000"/>
                        </a:lnSpc>
                        <a:spcAft>
                          <a:spcPts val="0"/>
                        </a:spcAft>
                      </a:pPr>
                      <a:r>
                        <a:rPr lang="ru-RU" sz="1400" b="1" dirty="0">
                          <a:solidFill>
                            <a:schemeClr val="bg1"/>
                          </a:solidFill>
                          <a:effectLst/>
                          <a:latin typeface="Times New Roman" panose="02020603050405020304" pitchFamily="18" charset="0"/>
                          <a:cs typeface="Times New Roman" panose="02020603050405020304" pitchFamily="18" charset="0"/>
                        </a:rPr>
                        <a:t>2</a:t>
                      </a:r>
                      <a:endParaRPr lang="ru-RU" sz="14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2491" marR="22491" marT="0" marB="0">
                    <a:solidFill>
                      <a:srgbClr val="FF0000"/>
                    </a:solidFill>
                  </a:tcPr>
                </a:tc>
                <a:tc>
                  <a:txBody>
                    <a:bodyPr/>
                    <a:lstStyle/>
                    <a:p>
                      <a:pPr indent="180340" algn="just">
                        <a:lnSpc>
                          <a:spcPct val="107000"/>
                        </a:lnSpc>
                        <a:spcAft>
                          <a:spcPts val="0"/>
                        </a:spcAft>
                      </a:pPr>
                      <a:r>
                        <a:rPr lang="ru-RU" sz="1400" b="1" dirty="0">
                          <a:effectLst/>
                          <a:latin typeface="Times New Roman" panose="02020603050405020304" pitchFamily="18" charset="0"/>
                          <a:cs typeface="Times New Roman" panose="02020603050405020304" pitchFamily="18" charset="0"/>
                        </a:rPr>
                        <a:t>Оперативная (повторная) диагностика автомобильных дорог</a:t>
                      </a:r>
                      <a:endParaRPr lang="ru-RU"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2491" marR="22491" marT="0" marB="0">
                    <a:solidFill>
                      <a:schemeClr val="tx1"/>
                    </a:solidFill>
                  </a:tcPr>
                </a:tc>
                <a:tc>
                  <a:txBody>
                    <a:bodyPr/>
                    <a:lstStyle/>
                    <a:p>
                      <a:pPr indent="180340" algn="just">
                        <a:lnSpc>
                          <a:spcPct val="107000"/>
                        </a:lnSpc>
                        <a:spcAft>
                          <a:spcPts val="0"/>
                        </a:spcAft>
                      </a:pPr>
                      <a:r>
                        <a:rPr lang="ru-RU" sz="1400" dirty="0">
                          <a:effectLst/>
                          <a:latin typeface="Times New Roman" panose="02020603050405020304" pitchFamily="18" charset="0"/>
                          <a:cs typeface="Times New Roman" panose="02020603050405020304" pitchFamily="18" charset="0"/>
                        </a:rPr>
                        <a:t>Визуальное обследование дорог с ограниченным применением измерительной техники в режиме оценки отдельных параметров, влияющих на транспортно-эксплуатационное состояние автомобильных дорог. Оперативная (повторная) диагностика производится в периоды между выполнением комплексной диагностики дорог</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2491" marR="22491" marT="0" marB="0">
                    <a:solidFill>
                      <a:schemeClr val="tx1"/>
                    </a:solidFill>
                  </a:tcPr>
                </a:tc>
                <a:tc>
                  <a:txBody>
                    <a:bodyPr/>
                    <a:lstStyle/>
                    <a:p>
                      <a:pPr indent="180340" algn="just">
                        <a:lnSpc>
                          <a:spcPct val="107000"/>
                        </a:lnSpc>
                        <a:spcAft>
                          <a:spcPts val="0"/>
                        </a:spcAft>
                      </a:pPr>
                      <a:r>
                        <a:rPr lang="ru-RU" sz="1050" dirty="0">
                          <a:effectLst/>
                          <a:latin typeface="Times New Roman" panose="02020603050405020304" pitchFamily="18" charset="0"/>
                          <a:cs typeface="Times New Roman" panose="02020603050405020304" pitchFamily="18" charset="0"/>
                        </a:rPr>
                        <a:t>Частичное обновление базового банка данных. Адресное планирование дорожных работ с определением размеров инвестиций на основе составления опорных планов. Комплексная оценка транспортно-эксплуатационного состояния автомобильных дорог. Разработка технико-экономических обоснований по реконструкции и развитию дорожной сети. Разработка программ повышения безопасности дорожного движения. Разработка маршрутов проезда автотранспортных средств с тяжеловесными и крупногабаритными грузами. Разработка мероприятий по временному ограничению движения автотранспортных средств. Разработка программ обеспечения сохранности автомобильных дорог. Контроль состояния дорог по условиям безопасности дорожного движения. Обновление технических паспортов автомобильных дорог. Оценка качества содержания дорог. Надзор за качеством дорожных работ. Подготовка общего статистического анализа состояния дорожной сети</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2491" marR="22491" marT="0" marB="0">
                    <a:solidFill>
                      <a:schemeClr val="tx1"/>
                    </a:solidFill>
                  </a:tcPr>
                </a:tc>
                <a:extLst>
                  <a:ext uri="{0D108BD9-81ED-4DB2-BD59-A6C34878D82A}">
                    <a16:rowId xmlns:a16="http://schemas.microsoft.com/office/drawing/2014/main" val="324495451"/>
                  </a:ext>
                </a:extLst>
              </a:tr>
              <a:tr h="742778">
                <a:tc>
                  <a:txBody>
                    <a:bodyPr/>
                    <a:lstStyle/>
                    <a:p>
                      <a:pPr algn="ctr">
                        <a:lnSpc>
                          <a:spcPct val="107000"/>
                        </a:lnSpc>
                        <a:spcAft>
                          <a:spcPts val="0"/>
                        </a:spcAft>
                      </a:pPr>
                      <a:r>
                        <a:rPr lang="ru-RU" sz="1400" b="1" dirty="0">
                          <a:solidFill>
                            <a:schemeClr val="bg1"/>
                          </a:solidFill>
                          <a:effectLst/>
                          <a:latin typeface="Times New Roman" panose="02020603050405020304" pitchFamily="18" charset="0"/>
                          <a:cs typeface="Times New Roman" panose="02020603050405020304" pitchFamily="18" charset="0"/>
                        </a:rPr>
                        <a:t>3</a:t>
                      </a:r>
                      <a:endParaRPr lang="ru-RU" sz="14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2491" marR="22491" marT="0" marB="0">
                    <a:solidFill>
                      <a:srgbClr val="FF0000"/>
                    </a:solidFill>
                  </a:tcPr>
                </a:tc>
                <a:tc>
                  <a:txBody>
                    <a:bodyPr/>
                    <a:lstStyle/>
                    <a:p>
                      <a:pPr indent="180340" algn="just">
                        <a:lnSpc>
                          <a:spcPct val="107000"/>
                        </a:lnSpc>
                        <a:spcAft>
                          <a:spcPts val="0"/>
                        </a:spcAft>
                      </a:pPr>
                      <a:r>
                        <a:rPr lang="ru-RU" sz="1400" b="1" dirty="0">
                          <a:effectLst/>
                          <a:latin typeface="Times New Roman" panose="02020603050405020304" pitchFamily="18" charset="0"/>
                          <a:cs typeface="Times New Roman" panose="02020603050405020304" pitchFamily="18" charset="0"/>
                        </a:rPr>
                        <a:t>Специализированная диагностика дорог</a:t>
                      </a:r>
                      <a:endParaRPr lang="ru-RU"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2491" marR="22491" marT="0" marB="0">
                    <a:solidFill>
                      <a:schemeClr val="tx1"/>
                    </a:solidFill>
                  </a:tcPr>
                </a:tc>
                <a:tc>
                  <a:txBody>
                    <a:bodyPr/>
                    <a:lstStyle/>
                    <a:p>
                      <a:pPr indent="180340" algn="just">
                        <a:lnSpc>
                          <a:spcPct val="107000"/>
                        </a:lnSpc>
                        <a:spcAft>
                          <a:spcPts val="0"/>
                        </a:spcAft>
                      </a:pPr>
                      <a:r>
                        <a:rPr lang="ru-RU" sz="1200" dirty="0">
                          <a:effectLst/>
                          <a:latin typeface="Times New Roman" panose="02020603050405020304" pitchFamily="18" charset="0"/>
                          <a:cs typeface="Times New Roman" panose="02020603050405020304" pitchFamily="18" charset="0"/>
                        </a:rPr>
                        <a:t>Детальные инструментальные и визуальные обследования участков автомобильных дорог по заданному числу параметров с производством изыскательских работ</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2491" marR="22491" marT="0" marB="0">
                    <a:solidFill>
                      <a:schemeClr val="tx1"/>
                    </a:solidFill>
                  </a:tcPr>
                </a:tc>
                <a:tc>
                  <a:txBody>
                    <a:bodyPr/>
                    <a:lstStyle/>
                    <a:p>
                      <a:pPr indent="180340" algn="just">
                        <a:lnSpc>
                          <a:spcPct val="107000"/>
                        </a:lnSpc>
                        <a:spcAft>
                          <a:spcPts val="0"/>
                        </a:spcAft>
                      </a:pPr>
                      <a:r>
                        <a:rPr lang="ru-RU" sz="1200" dirty="0">
                          <a:effectLst/>
                          <a:latin typeface="Times New Roman" panose="02020603050405020304" pitchFamily="18" charset="0"/>
                          <a:cs typeface="Times New Roman" panose="02020603050405020304" pitchFamily="18" charset="0"/>
                        </a:rPr>
                        <a:t>Разработка проектов ремонта и реконструкции автомобильных дорог</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2491" marR="22491" marT="0" marB="0">
                    <a:solidFill>
                      <a:schemeClr val="tx1"/>
                    </a:solidFill>
                  </a:tcPr>
                </a:tc>
                <a:extLst>
                  <a:ext uri="{0D108BD9-81ED-4DB2-BD59-A6C34878D82A}">
                    <a16:rowId xmlns:a16="http://schemas.microsoft.com/office/drawing/2014/main" val="2648799456"/>
                  </a:ext>
                </a:extLst>
              </a:tr>
            </a:tbl>
          </a:graphicData>
        </a:graphic>
      </p:graphicFrame>
    </p:spTree>
    <p:extLst>
      <p:ext uri="{BB962C8B-B14F-4D97-AF65-F5344CB8AC3E}">
        <p14:creationId xmlns:p14="http://schemas.microsoft.com/office/powerpoint/2010/main" val="18113373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lnSpcReduction="20000"/>
          </a:bodyPr>
          <a:lstStyle/>
          <a:p>
            <a:pPr lvl="0"/>
            <a:r>
              <a:rPr lang="ru-RU" dirty="0">
                <a:solidFill>
                  <a:schemeClr val="bg1"/>
                </a:solidFill>
                <a:latin typeface="Times New Roman" panose="02020603050405020304" pitchFamily="18" charset="0"/>
                <a:cs typeface="Times New Roman" panose="02020603050405020304" pitchFamily="18" charset="0"/>
              </a:rPr>
              <a:t>рекогносцировочный осмотр дороги;</a:t>
            </a:r>
          </a:p>
          <a:p>
            <a:pPr lvl="0"/>
            <a:r>
              <a:rPr lang="ru-RU" dirty="0">
                <a:solidFill>
                  <a:schemeClr val="bg1"/>
                </a:solidFill>
                <a:latin typeface="Times New Roman" panose="02020603050405020304" pitchFamily="18" charset="0"/>
                <a:cs typeface="Times New Roman" panose="02020603050405020304" pitchFamily="18" charset="0"/>
              </a:rPr>
              <a:t>определение параметров геометрических элементов дороги;</a:t>
            </a:r>
          </a:p>
          <a:p>
            <a:pPr lvl="0"/>
            <a:r>
              <a:rPr lang="ru-RU" dirty="0">
                <a:solidFill>
                  <a:schemeClr val="bg1"/>
                </a:solidFill>
                <a:latin typeface="Times New Roman" panose="02020603050405020304" pitchFamily="18" charset="0"/>
                <a:cs typeface="Times New Roman" panose="02020603050405020304" pitchFamily="18" charset="0"/>
              </a:rPr>
              <a:t>оценка продольной ровности дорожного покрытия;</a:t>
            </a:r>
          </a:p>
          <a:p>
            <a:pPr lvl="0"/>
            <a:r>
              <a:rPr lang="ru-RU" dirty="0">
                <a:solidFill>
                  <a:schemeClr val="bg1"/>
                </a:solidFill>
                <a:latin typeface="Times New Roman" panose="02020603050405020304" pitchFamily="18" charset="0"/>
                <a:cs typeface="Times New Roman" panose="02020603050405020304" pitchFamily="18" charset="0"/>
              </a:rPr>
              <a:t>оценка поперечной ровности (келейности) дорожного покрытия;</a:t>
            </a:r>
          </a:p>
          <a:p>
            <a:pPr lvl="0"/>
            <a:r>
              <a:rPr lang="ru-RU" dirty="0">
                <a:solidFill>
                  <a:schemeClr val="bg1"/>
                </a:solidFill>
                <a:latin typeface="Times New Roman" panose="02020603050405020304" pitchFamily="18" charset="0"/>
                <a:cs typeface="Times New Roman" panose="02020603050405020304" pitchFamily="18" charset="0"/>
              </a:rPr>
              <a:t>опенка сцепных качеств дорожного покрытия;</a:t>
            </a:r>
          </a:p>
          <a:p>
            <a:pPr lvl="0"/>
            <a:r>
              <a:rPr lang="ru-RU" dirty="0">
                <a:solidFill>
                  <a:schemeClr val="bg1"/>
                </a:solidFill>
                <a:latin typeface="Times New Roman" panose="02020603050405020304" pitchFamily="18" charset="0"/>
                <a:cs typeface="Times New Roman" panose="02020603050405020304" pitchFamily="18" charset="0"/>
              </a:rPr>
              <a:t>оценка состояния покрытия и прочности дорожной конструкции;</a:t>
            </a:r>
          </a:p>
          <a:p>
            <a:pPr lvl="0"/>
            <a:r>
              <a:rPr lang="ru-RU" dirty="0">
                <a:solidFill>
                  <a:schemeClr val="bg1"/>
                </a:solidFill>
                <a:latin typeface="Times New Roman" panose="02020603050405020304" pitchFamily="18" charset="0"/>
                <a:cs typeface="Times New Roman" panose="02020603050405020304" pitchFamily="18" charset="0"/>
              </a:rPr>
              <a:t>обследование состояния инженерного оборудования и обустройства;</a:t>
            </a:r>
          </a:p>
          <a:p>
            <a:pPr lvl="0"/>
            <a:r>
              <a:rPr lang="ru-RU" dirty="0">
                <a:solidFill>
                  <a:schemeClr val="bg1"/>
                </a:solidFill>
                <a:latin typeface="Times New Roman" panose="02020603050405020304" pitchFamily="18" charset="0"/>
                <a:cs typeface="Times New Roman" panose="02020603050405020304" pitchFamily="18" charset="0"/>
              </a:rPr>
              <a:t>определение интенсивности и состава движения.</a:t>
            </a:r>
          </a:p>
          <a:p>
            <a:pPr marL="0" indent="0">
              <a:buNone/>
            </a:pPr>
            <a:endParaRPr lang="ru-RU" dirty="0"/>
          </a:p>
        </p:txBody>
      </p:sp>
      <p:sp>
        <p:nvSpPr>
          <p:cNvPr id="3" name="Заголовок 2"/>
          <p:cNvSpPr>
            <a:spLocks noGrp="1"/>
          </p:cNvSpPr>
          <p:nvPr>
            <p:ph type="title"/>
          </p:nvPr>
        </p:nvSpPr>
        <p:spPr>
          <a:xfrm>
            <a:off x="457200" y="692696"/>
            <a:ext cx="8229600" cy="1008112"/>
          </a:xfrm>
        </p:spPr>
        <p:txBody>
          <a:bodyPr>
            <a:normAutofit fontScale="90000"/>
          </a:bodyPr>
          <a:lstStyle/>
          <a:p>
            <a:r>
              <a:rPr lang="ru-RU" sz="3100" b="1" dirty="0">
                <a:solidFill>
                  <a:schemeClr val="bg1"/>
                </a:solidFill>
                <a:effectLst/>
                <a:latin typeface="Times New Roman" panose="02020603050405020304" pitchFamily="18" charset="0"/>
                <a:cs typeface="Times New Roman" panose="02020603050405020304" pitchFamily="18" charset="0"/>
              </a:rPr>
              <a:t>Полные первичные обследования проводят, как правило, в следующей последовательности:</a:t>
            </a:r>
            <a:r>
              <a:rPr lang="ru-RU" b="1" dirty="0">
                <a:solidFill>
                  <a:schemeClr val="bg1"/>
                </a:solidFill>
                <a:effectLst/>
              </a:rPr>
              <a:t/>
            </a:r>
            <a:br>
              <a:rPr lang="ru-RU" b="1" dirty="0">
                <a:solidFill>
                  <a:schemeClr val="bg1"/>
                </a:solidFill>
                <a:effectLst/>
              </a:rPr>
            </a:br>
            <a:endParaRPr lang="ru-RU" b="1" dirty="0">
              <a:solidFill>
                <a:schemeClr val="bg1"/>
              </a:solidFill>
            </a:endParaRPr>
          </a:p>
        </p:txBody>
      </p:sp>
    </p:spTree>
    <p:extLst>
      <p:ext uri="{BB962C8B-B14F-4D97-AF65-F5344CB8AC3E}">
        <p14:creationId xmlns:p14="http://schemas.microsoft.com/office/powerpoint/2010/main" val="10532676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a:blip r:embed="rId2"/>
          <a:stretch>
            <a:fillRect/>
          </a:stretch>
        </p:blipFill>
        <p:spPr>
          <a:xfrm>
            <a:off x="827584" y="333726"/>
            <a:ext cx="5067300" cy="1809750"/>
          </a:xfrm>
          <a:prstGeom prst="rect">
            <a:avLst/>
          </a:prstGeom>
        </p:spPr>
      </p:pic>
      <p:pic>
        <p:nvPicPr>
          <p:cNvPr id="5" name="Рисунок 4"/>
          <p:cNvPicPr/>
          <p:nvPr/>
        </p:nvPicPr>
        <p:blipFill>
          <a:blip r:embed="rId3"/>
          <a:stretch>
            <a:fillRect/>
          </a:stretch>
        </p:blipFill>
        <p:spPr>
          <a:xfrm>
            <a:off x="827584" y="2160453"/>
            <a:ext cx="5067300" cy="4143375"/>
          </a:xfrm>
          <a:prstGeom prst="rect">
            <a:avLst/>
          </a:prstGeom>
        </p:spPr>
      </p:pic>
      <p:sp>
        <p:nvSpPr>
          <p:cNvPr id="6" name="Прямоугольник 5"/>
          <p:cNvSpPr/>
          <p:nvPr/>
        </p:nvSpPr>
        <p:spPr>
          <a:xfrm>
            <a:off x="5894884" y="1514122"/>
            <a:ext cx="2925588" cy="923330"/>
          </a:xfrm>
          <a:prstGeom prst="rect">
            <a:avLst/>
          </a:prstGeom>
        </p:spPr>
        <p:txBody>
          <a:bodyPr wrap="square">
            <a:spAutoFit/>
          </a:bodyPr>
          <a:lstStyle/>
          <a:p>
            <a:r>
              <a:rPr lang="ru-RU" b="1" dirty="0">
                <a:solidFill>
                  <a:schemeClr val="bg1"/>
                </a:solidFill>
                <a:latin typeface="Times New Roman" panose="02020603050405020304" pitchFamily="18" charset="0"/>
                <a:ea typeface="Century Schoolbook" panose="02040604050505020304" pitchFamily="18" charset="0"/>
                <a:cs typeface="Century Schoolbook" panose="02040604050505020304" pitchFamily="18" charset="0"/>
              </a:rPr>
              <a:t>Рис. 4.3 –</a:t>
            </a:r>
            <a:r>
              <a:rPr lang="ru-RU" b="1" dirty="0">
                <a:solidFill>
                  <a:schemeClr val="bg1"/>
                </a:solidFill>
                <a:latin typeface="Times New Roman" panose="02020603050405020304" pitchFamily="18" charset="0"/>
                <a:ea typeface="Calibri" panose="020F0502020204030204" pitchFamily="34" charset="0"/>
              </a:rPr>
              <a:t> Система диагностики автомобильных дорог</a:t>
            </a:r>
            <a:endParaRPr lang="ru-RU" b="1" dirty="0">
              <a:solidFill>
                <a:schemeClr val="bg1"/>
              </a:solidFill>
            </a:endParaRPr>
          </a:p>
        </p:txBody>
      </p:sp>
    </p:spTree>
    <p:extLst>
      <p:ext uri="{BB962C8B-B14F-4D97-AF65-F5344CB8AC3E}">
        <p14:creationId xmlns:p14="http://schemas.microsoft.com/office/powerpoint/2010/main" val="189505372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124</TotalTime>
  <Words>672</Words>
  <Application>Microsoft Office PowerPoint</Application>
  <PresentationFormat>Экран (4:3)</PresentationFormat>
  <Paragraphs>48</Paragraphs>
  <Slides>9</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9</vt:i4>
      </vt:variant>
    </vt:vector>
  </HeadingPairs>
  <TitlesOfParts>
    <vt:vector size="15" baseType="lpstr">
      <vt:lpstr>Calibri</vt:lpstr>
      <vt:lpstr>Century Schoolbook</vt:lpstr>
      <vt:lpstr>Constantia</vt:lpstr>
      <vt:lpstr>Times New Roman</vt:lpstr>
      <vt:lpstr>Wingdings 2</vt:lpstr>
      <vt:lpstr>Бумажная</vt:lpstr>
      <vt:lpstr>ЦЕЛЬ И ЗАДАЧИ ДИАГНОСТИКИ АВТОМОБИЛЬНЫХ ДОРОГ</vt:lpstr>
      <vt:lpstr>Презентация PowerPoint</vt:lpstr>
      <vt:lpstr>Презентация PowerPoint</vt:lpstr>
      <vt:lpstr>ЗАДАЧИ, РЕШАЕМЫЕ НА ОСНОВЕ РЕЗУЛЬТАТОВ ДИАГНОСТИКИ:</vt:lpstr>
      <vt:lpstr>Презентация PowerPoint</vt:lpstr>
      <vt:lpstr>Диагностику, оценку качества и состояния автомобильных дорог производят:</vt:lpstr>
      <vt:lpstr>Презентация PowerPoint</vt:lpstr>
      <vt:lpstr>Полные первичные обследования проводят, как правило, в следующей последовательности: </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Админ</dc:creator>
  <cp:lastModifiedBy>Bakytbek</cp:lastModifiedBy>
  <cp:revision>17</cp:revision>
  <dcterms:created xsi:type="dcterms:W3CDTF">2017-02-13T16:11:35Z</dcterms:created>
  <dcterms:modified xsi:type="dcterms:W3CDTF">2021-01-22T11:12:11Z</dcterms:modified>
</cp:coreProperties>
</file>